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5" r:id="rId4"/>
    <p:sldId id="263" r:id="rId5"/>
    <p:sldId id="264" r:id="rId6"/>
    <p:sldId id="260" r:id="rId7"/>
    <p:sldId id="26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1" d="100"/>
          <a:sy n="81" d="100"/>
        </p:scale>
        <p:origin x="120" y="7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AEB2B2-775A-498D-96BD-240F894F7D48}" type="datetimeFigureOut">
              <a:rPr lang="en-US" smtClean="0"/>
              <a:t>2/22/2017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2259212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AEB2B2-775A-498D-96BD-240F894F7D48}" type="datetimeFigureOut">
              <a:rPr lang="en-US" smtClean="0"/>
              <a:t>2/22/2017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2761683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AEB2B2-775A-498D-96BD-240F894F7D48}" type="datetimeFigureOut">
              <a:rPr lang="en-US" smtClean="0"/>
              <a:t>2/22/2017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2444341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AEB2B2-775A-498D-96BD-240F894F7D48}" type="datetimeFigureOut">
              <a:rPr lang="en-US" smtClean="0"/>
              <a:t>2/22/2017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3163047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AEB2B2-775A-498D-96BD-240F894F7D48}" type="datetimeFigureOut">
              <a:rPr lang="en-US" smtClean="0"/>
              <a:t>2/22/2017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1080315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AEB2B2-775A-498D-96BD-240F894F7D48}" type="datetimeFigureOut">
              <a:rPr lang="en-US" smtClean="0"/>
              <a:t>2/22/2017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914508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AEB2B2-775A-498D-96BD-240F894F7D48}" type="datetimeFigureOut">
              <a:rPr lang="en-US" smtClean="0"/>
              <a:t>2/22/2017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352620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AEB2B2-775A-498D-96BD-240F894F7D48}" type="datetimeFigureOut">
              <a:rPr lang="en-US" smtClean="0"/>
              <a:t>2/22/2017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151089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AEB2B2-775A-498D-96BD-240F894F7D48}" type="datetimeFigureOut">
              <a:rPr lang="en-US" smtClean="0"/>
              <a:t>2/22/2017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1598332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AEB2B2-775A-498D-96BD-240F894F7D48}" type="datetimeFigureOut">
              <a:rPr lang="en-US" smtClean="0"/>
              <a:t>2/22/2017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2850098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AEB2B2-775A-498D-96BD-240F894F7D48}" type="datetimeFigureOut">
              <a:rPr lang="en-US" smtClean="0"/>
              <a:t>2/22/2017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2739083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9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AEB2B2-775A-498D-96BD-240F894F7D48}" type="datetimeFigureOut">
              <a:rPr lang="en-US" smtClean="0"/>
              <a:t>2/22/2017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1E6580-B9EC-43B6-BB55-B540F6816EEC}" type="slidenum">
              <a:rPr lang="en-US" smtClean="0"/>
              <a:t>‹#›</a:t>
            </a:fld>
            <a:endParaRPr lang="en-US"/>
          </a:p>
        </p:txBody>
      </p:sp>
    </p:spTree>
    <p:extLst>
      <p:ext uri="{BB962C8B-B14F-4D97-AF65-F5344CB8AC3E}">
        <p14:creationId xmlns:p14="http://schemas.microsoft.com/office/powerpoint/2010/main" val="287934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23492" y="491298"/>
            <a:ext cx="9444507" cy="2380691"/>
          </a:xfrm>
        </p:spPr>
        <p:txBody>
          <a:bodyPr/>
          <a:lstStyle/>
          <a:p>
            <a:r>
              <a:rPr lang="en-US" b="1" i="1" dirty="0" smtClean="0">
                <a:solidFill>
                  <a:schemeClr val="accent6">
                    <a:lumMod val="75000"/>
                  </a:schemeClr>
                </a:solidFill>
              </a:rPr>
              <a:t>Woodland Public Schools</a:t>
            </a:r>
            <a:endParaRPr lang="en-US" b="1" i="1" dirty="0">
              <a:solidFill>
                <a:schemeClr val="accent6">
                  <a:lumMod val="75000"/>
                </a:schemeClr>
              </a:solidFill>
            </a:endParaRPr>
          </a:p>
        </p:txBody>
      </p:sp>
      <p:sp>
        <p:nvSpPr>
          <p:cNvPr id="3" name="Subtitle 2"/>
          <p:cNvSpPr>
            <a:spLocks noGrp="1"/>
          </p:cNvSpPr>
          <p:nvPr>
            <p:ph type="subTitle" idx="1"/>
          </p:nvPr>
        </p:nvSpPr>
        <p:spPr>
          <a:xfrm>
            <a:off x="1373746" y="4168708"/>
            <a:ext cx="9144000" cy="1655762"/>
          </a:xfrm>
        </p:spPr>
        <p:txBody>
          <a:bodyPr>
            <a:normAutofit/>
          </a:bodyPr>
          <a:lstStyle/>
          <a:p>
            <a:r>
              <a:rPr lang="en-US" sz="3600" dirty="0" smtClean="0">
                <a:solidFill>
                  <a:schemeClr val="accent6">
                    <a:lumMod val="75000"/>
                  </a:schemeClr>
                </a:solidFill>
              </a:rPr>
              <a:t>Facilities </a:t>
            </a:r>
            <a:r>
              <a:rPr lang="en-US" sz="3600" dirty="0">
                <a:solidFill>
                  <a:schemeClr val="accent6">
                    <a:lumMod val="75000"/>
                  </a:schemeClr>
                </a:solidFill>
              </a:rPr>
              <a:t>and </a:t>
            </a:r>
            <a:r>
              <a:rPr lang="en-US" sz="3600" dirty="0" smtClean="0">
                <a:solidFill>
                  <a:schemeClr val="accent6">
                    <a:lumMod val="75000"/>
                  </a:schemeClr>
                </a:solidFill>
              </a:rPr>
              <a:t>Safety </a:t>
            </a:r>
          </a:p>
          <a:p>
            <a:r>
              <a:rPr lang="en-US" sz="3600" dirty="0" smtClean="0">
                <a:solidFill>
                  <a:schemeClr val="accent6">
                    <a:lumMod val="75000"/>
                  </a:schemeClr>
                </a:solidFill>
              </a:rPr>
              <a:t>January 2017 report </a:t>
            </a:r>
            <a:endParaRPr lang="en-US" sz="3600" dirty="0">
              <a:solidFill>
                <a:schemeClr val="accent6">
                  <a:lumMod val="75000"/>
                </a:schemeClr>
              </a:solidFill>
            </a:endParaRPr>
          </a:p>
        </p:txBody>
      </p:sp>
    </p:spTree>
    <p:extLst>
      <p:ext uri="{BB962C8B-B14F-4D97-AF65-F5344CB8AC3E}">
        <p14:creationId xmlns:p14="http://schemas.microsoft.com/office/powerpoint/2010/main" val="1156243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7196" y="0"/>
            <a:ext cx="11727957" cy="817916"/>
          </a:xfrm>
          <a:prstGeom prst="rect">
            <a:avLst/>
          </a:prstGeom>
        </p:spPr>
        <p:txBody>
          <a:bodyPr wrap="square">
            <a:spAutoFit/>
          </a:bodyPr>
          <a:lstStyle/>
          <a:p>
            <a:pPr>
              <a:lnSpc>
                <a:spcPct val="115000"/>
              </a:lnSpc>
            </a:pPr>
            <a:r>
              <a:rPr lang="en-US" sz="2400" i="1" dirty="0" smtClean="0">
                <a:effectLst/>
                <a:latin typeface="Calibri" panose="020F0502020204030204" pitchFamily="34" charset="0"/>
                <a:ea typeface="Calibri" panose="020F0502020204030204" pitchFamily="34" charset="0"/>
                <a:cs typeface="Times New Roman" panose="02020603050405020304" pitchFamily="18" charset="0"/>
              </a:rPr>
              <a:t>FACILITIES REPORT</a:t>
            </a:r>
          </a:p>
          <a:p>
            <a:pPr>
              <a:lnSpc>
                <a:spcPct val="115000"/>
              </a:lnSpc>
            </a:pPr>
            <a:endParaRPr lang="en-US" sz="1700" b="1" u="sng"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326664" y="1101251"/>
            <a:ext cx="11509019" cy="6557180"/>
          </a:xfrm>
          <a:prstGeom prst="rect">
            <a:avLst/>
          </a:prstGeom>
        </p:spPr>
        <p:txBody>
          <a:bodyPr wrap="square">
            <a:spAutoFit/>
          </a:bodyPr>
          <a:lstStyle/>
          <a:p>
            <a:r>
              <a:rPr lang="en-US" sz="2000" u="sng" dirty="0" smtClean="0"/>
              <a:t>ESD </a:t>
            </a:r>
            <a:r>
              <a:rPr lang="en-US" sz="2000" u="sng" dirty="0" smtClean="0"/>
              <a:t>Online Employee Accident</a:t>
            </a:r>
            <a:r>
              <a:rPr lang="en-US" sz="2000" u="sng" dirty="0" smtClean="0"/>
              <a:t>/ </a:t>
            </a:r>
            <a:r>
              <a:rPr lang="en-US" sz="2000" u="sng" dirty="0" smtClean="0"/>
              <a:t>Incident Reporting </a:t>
            </a:r>
            <a:endParaRPr lang="en-US" sz="2000" u="sng" dirty="0"/>
          </a:p>
          <a:p>
            <a:r>
              <a:rPr lang="en-US" sz="2000" dirty="0" smtClean="0"/>
              <a:t>Woodland Schools has offered to beta test the new online Employee Accident Report system created by ESD 112. The new form is completed </a:t>
            </a:r>
            <a:r>
              <a:rPr lang="en-US" sz="2000" dirty="0" smtClean="0"/>
              <a:t>online </a:t>
            </a:r>
            <a:r>
              <a:rPr lang="en-US" sz="2000" dirty="0" smtClean="0"/>
              <a:t>and accessed through the District Safety tab on the website. This link also includes access to the accident investigation form required to be filled out for all employee accidents. </a:t>
            </a:r>
          </a:p>
          <a:p>
            <a:endParaRPr lang="en-US" sz="2000" dirty="0" smtClean="0"/>
          </a:p>
          <a:p>
            <a:r>
              <a:rPr lang="en-US" sz="2000" u="sng" dirty="0" smtClean="0"/>
              <a:t>Senior </a:t>
            </a:r>
            <a:r>
              <a:rPr lang="en-US" sz="2000" u="sng" dirty="0"/>
              <a:t>Tile Stand WHS </a:t>
            </a:r>
            <a:endParaRPr lang="en-US" sz="2000" u="sng" dirty="0" smtClean="0"/>
          </a:p>
          <a:p>
            <a:r>
              <a:rPr lang="en-US" sz="2000" dirty="0" smtClean="0"/>
              <a:t>You </a:t>
            </a:r>
            <a:r>
              <a:rPr lang="en-US" sz="2000" dirty="0"/>
              <a:t>may have noticed a new concrete structure at the entrance to the woodland high school. The senior tile stand was installed last week to accommodate 10 years of inspiring messages from our graduating youth. The stand is approximately 3 feet tall, 2 feet </a:t>
            </a:r>
            <a:r>
              <a:rPr lang="en-US" sz="2000" dirty="0" smtClean="0"/>
              <a:t>deep, </a:t>
            </a:r>
            <a:r>
              <a:rPr lang="en-US" sz="2000" dirty="0"/>
              <a:t>10 feet long and has casted slots for the tiles. The stand will be loaded with the </a:t>
            </a:r>
            <a:r>
              <a:rPr lang="en-US" sz="2000" dirty="0" smtClean="0"/>
              <a:t>stones, </a:t>
            </a:r>
            <a:r>
              <a:rPr lang="en-US" sz="2000" dirty="0"/>
              <a:t>and then removed each year for engraving</a:t>
            </a:r>
            <a:r>
              <a:rPr lang="en-US" sz="2000" dirty="0" smtClean="0"/>
              <a:t>.</a:t>
            </a:r>
          </a:p>
          <a:p>
            <a:endParaRPr lang="en-US" sz="2000" dirty="0"/>
          </a:p>
          <a:p>
            <a:r>
              <a:rPr lang="en-US" sz="2000" u="sng" dirty="0" smtClean="0"/>
              <a:t>Card Key System </a:t>
            </a:r>
            <a:endParaRPr lang="en-US" sz="2000" dirty="0" smtClean="0"/>
          </a:p>
          <a:p>
            <a:r>
              <a:rPr lang="en-US" sz="2000" dirty="0" smtClean="0"/>
              <a:t>Security </a:t>
            </a:r>
            <a:r>
              <a:rPr lang="en-US" sz="2000" dirty="0"/>
              <a:t>system upgrades for WIS, WPS and WMS are moving forward at a good pace. Door </a:t>
            </a:r>
            <a:r>
              <a:rPr lang="en-US" sz="2000" dirty="0" smtClean="0"/>
              <a:t>controller </a:t>
            </a:r>
            <a:r>
              <a:rPr lang="en-US" sz="2000" dirty="0" smtClean="0"/>
              <a:t>panels </a:t>
            </a:r>
            <a:r>
              <a:rPr lang="en-US" sz="2000" dirty="0"/>
              <a:t>were installed at the schools last </a:t>
            </a:r>
            <a:r>
              <a:rPr lang="en-US" sz="2000" dirty="0" smtClean="0"/>
              <a:t>week, </a:t>
            </a:r>
            <a:r>
              <a:rPr lang="en-US" sz="2000" dirty="0"/>
              <a:t>and we have received the system </a:t>
            </a:r>
            <a:r>
              <a:rPr lang="en-US" sz="2000" dirty="0" smtClean="0"/>
              <a:t>software delivered to the IT department </a:t>
            </a:r>
            <a:r>
              <a:rPr lang="en-US" sz="2000" dirty="0"/>
              <a:t>for </a:t>
            </a:r>
            <a:r>
              <a:rPr lang="en-US" sz="2000" dirty="0" smtClean="0"/>
              <a:t>installation </a:t>
            </a:r>
            <a:r>
              <a:rPr lang="en-US" sz="2000" dirty="0"/>
              <a:t>on the </a:t>
            </a:r>
            <a:r>
              <a:rPr lang="en-US" sz="2000" dirty="0" smtClean="0"/>
              <a:t>Districts </a:t>
            </a:r>
            <a:r>
              <a:rPr lang="en-US" sz="2000" dirty="0"/>
              <a:t>network. Over the next two </a:t>
            </a:r>
            <a:r>
              <a:rPr lang="en-US" sz="2000" dirty="0" smtClean="0"/>
              <a:t>weeks, </a:t>
            </a:r>
            <a:r>
              <a:rPr lang="en-US" sz="2000" dirty="0"/>
              <a:t>the system badge printers and door hardware will be </a:t>
            </a:r>
            <a:r>
              <a:rPr lang="en-US" sz="2000" dirty="0" smtClean="0"/>
              <a:t>installed. Additionally, </a:t>
            </a:r>
            <a:r>
              <a:rPr lang="en-US" sz="2000" dirty="0"/>
              <a:t>the system controllers will be connected to the </a:t>
            </a:r>
            <a:r>
              <a:rPr lang="en-US" sz="2000" dirty="0" smtClean="0"/>
              <a:t>network, </a:t>
            </a:r>
            <a:r>
              <a:rPr lang="en-US" sz="2000" dirty="0"/>
              <a:t>and power will be connected. </a:t>
            </a:r>
          </a:p>
          <a:p>
            <a:pPr>
              <a:lnSpc>
                <a:spcPct val="115000"/>
              </a:lnSpc>
            </a:pPr>
            <a:endParaRPr lang="en-US" dirty="0"/>
          </a:p>
          <a:p>
            <a:r>
              <a:rPr lang="en-US" dirty="0"/>
              <a:t> </a:t>
            </a:r>
          </a:p>
          <a:p>
            <a:pPr>
              <a:lnSpc>
                <a:spcPct val="115000"/>
              </a:lnSpc>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376881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i="1" dirty="0">
                <a:latin typeface="Calibri" panose="020F0502020204030204" pitchFamily="34" charset="0"/>
                <a:ea typeface="Calibri" panose="020F0502020204030204" pitchFamily="34" charset="0"/>
                <a:cs typeface="Times New Roman" panose="02020603050405020304" pitchFamily="18" charset="0"/>
              </a:rPr>
              <a:t>FACILITIES </a:t>
            </a:r>
            <a:r>
              <a:rPr lang="en-US" sz="2800" i="1" dirty="0" smtClean="0">
                <a:latin typeface="Calibri" panose="020F0502020204030204" pitchFamily="34" charset="0"/>
                <a:ea typeface="Calibri" panose="020F0502020204030204" pitchFamily="34" charset="0"/>
                <a:cs typeface="Times New Roman" panose="02020603050405020304" pitchFamily="18" charset="0"/>
              </a:rPr>
              <a:t>REPORT continued </a:t>
            </a:r>
            <a:r>
              <a:rPr lang="en-US" sz="2800" i="1" dirty="0">
                <a:latin typeface="Calibri" panose="020F0502020204030204" pitchFamily="34" charset="0"/>
                <a:ea typeface="Calibri" panose="020F0502020204030204" pitchFamily="34" charset="0"/>
                <a:cs typeface="Times New Roman" panose="02020603050405020304" pitchFamily="18" charset="0"/>
              </a:rPr>
              <a:t/>
            </a:r>
            <a:br>
              <a:rPr lang="en-US" sz="2800" i="1" dirty="0">
                <a:latin typeface="Calibri" panose="020F0502020204030204" pitchFamily="34" charset="0"/>
                <a:ea typeface="Calibri" panose="020F0502020204030204" pitchFamily="34" charset="0"/>
                <a:cs typeface="Times New Roman" panose="02020603050405020304" pitchFamily="18" charset="0"/>
              </a:rPr>
            </a:br>
            <a:endParaRPr lang="en-US" sz="2800" dirty="0"/>
          </a:p>
        </p:txBody>
      </p:sp>
      <p:sp>
        <p:nvSpPr>
          <p:cNvPr id="4" name="Rectangle 3"/>
          <p:cNvSpPr/>
          <p:nvPr/>
        </p:nvSpPr>
        <p:spPr>
          <a:xfrm>
            <a:off x="450761" y="1154198"/>
            <a:ext cx="11500833" cy="1938992"/>
          </a:xfrm>
          <a:prstGeom prst="rect">
            <a:avLst/>
          </a:prstGeom>
        </p:spPr>
        <p:txBody>
          <a:bodyPr wrap="square">
            <a:spAutoFit/>
          </a:bodyPr>
          <a:lstStyle/>
          <a:p>
            <a:r>
              <a:rPr lang="en-US" sz="2000" u="sng" dirty="0"/>
              <a:t>Portable </a:t>
            </a:r>
            <a:r>
              <a:rPr lang="en-US" sz="2000" u="sng" dirty="0" smtClean="0"/>
              <a:t>Install </a:t>
            </a:r>
            <a:r>
              <a:rPr lang="en-US" sz="2000" u="sng" dirty="0"/>
              <a:t>Woodland  Intermediate School</a:t>
            </a:r>
            <a:r>
              <a:rPr lang="en-US" sz="2000" dirty="0"/>
              <a:t> – Mechanical, electrical, foundation and site layout drawings were completed this last week. We are expecting to file building permits by the first week in March. A site </a:t>
            </a:r>
            <a:r>
              <a:rPr lang="en-US" sz="2000" dirty="0" smtClean="0"/>
              <a:t>walk-through </a:t>
            </a:r>
            <a:r>
              <a:rPr lang="en-US" sz="2000" dirty="0"/>
              <a:t>and meeting was completed with the building manufacturer to shore up the logistics of moving the buildings into place. </a:t>
            </a:r>
            <a:r>
              <a:rPr lang="en-US" sz="2000" dirty="0" smtClean="0"/>
              <a:t>Additionally, </a:t>
            </a:r>
            <a:r>
              <a:rPr lang="en-US" sz="2000" dirty="0"/>
              <a:t>a site walk through was completed with the Woodland </a:t>
            </a:r>
            <a:r>
              <a:rPr lang="en-US" sz="2000" dirty="0" smtClean="0"/>
              <a:t>Building </a:t>
            </a:r>
            <a:r>
              <a:rPr lang="en-US" sz="2000" dirty="0"/>
              <a:t>and </a:t>
            </a:r>
            <a:r>
              <a:rPr lang="en-US" sz="2000" dirty="0" smtClean="0"/>
              <a:t>Planning Department, </a:t>
            </a:r>
            <a:r>
              <a:rPr lang="en-US" sz="2000" dirty="0"/>
              <a:t>to ensure we will have no issues during the permitting process. The buildings are planned to be placed on the school grounds during the first week of summer.  </a:t>
            </a:r>
          </a:p>
        </p:txBody>
      </p:sp>
      <p:pic>
        <p:nvPicPr>
          <p:cNvPr id="5" name="Picture 4"/>
          <p:cNvPicPr>
            <a:picLocks noChangeAspect="1"/>
          </p:cNvPicPr>
          <p:nvPr/>
        </p:nvPicPr>
        <p:blipFill>
          <a:blip r:embed="rId2"/>
          <a:stretch>
            <a:fillRect/>
          </a:stretch>
        </p:blipFill>
        <p:spPr>
          <a:xfrm>
            <a:off x="838200" y="3379631"/>
            <a:ext cx="5578565" cy="3176407"/>
          </a:xfrm>
          <a:prstGeom prst="rect">
            <a:avLst/>
          </a:prstGeom>
        </p:spPr>
      </p:pic>
      <p:sp>
        <p:nvSpPr>
          <p:cNvPr id="6" name="TextBox 5"/>
          <p:cNvSpPr txBox="1"/>
          <p:nvPr/>
        </p:nvSpPr>
        <p:spPr>
          <a:xfrm>
            <a:off x="6825803" y="4185634"/>
            <a:ext cx="3451538" cy="923330"/>
          </a:xfrm>
          <a:prstGeom prst="rect">
            <a:avLst/>
          </a:prstGeom>
          <a:noFill/>
        </p:spPr>
        <p:txBody>
          <a:bodyPr wrap="square" rtlCol="0">
            <a:spAutoFit/>
          </a:bodyPr>
          <a:lstStyle/>
          <a:p>
            <a:r>
              <a:rPr lang="en-US" dirty="0" smtClean="0"/>
              <a:t>Drawing showing the </a:t>
            </a:r>
            <a:r>
              <a:rPr lang="en-US" dirty="0" smtClean="0"/>
              <a:t>portables’ </a:t>
            </a:r>
            <a:r>
              <a:rPr lang="en-US" dirty="0" smtClean="0"/>
              <a:t>location on the south side of the school </a:t>
            </a:r>
            <a:endParaRPr lang="en-US" dirty="0"/>
          </a:p>
        </p:txBody>
      </p:sp>
    </p:spTree>
    <p:extLst>
      <p:ext uri="{BB962C8B-B14F-4D97-AF65-F5344CB8AC3E}">
        <p14:creationId xmlns:p14="http://schemas.microsoft.com/office/powerpoint/2010/main" val="91481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440" y="313610"/>
            <a:ext cx="10515600" cy="626548"/>
          </a:xfrm>
        </p:spPr>
        <p:txBody>
          <a:bodyPr>
            <a:normAutofit/>
          </a:bodyPr>
          <a:lstStyle/>
          <a:p>
            <a:r>
              <a:rPr lang="en-US" sz="2800" b="1" dirty="0" smtClean="0"/>
              <a:t>FACILITY CHARTS – POWER COST AND WORK ORDER STATUS</a:t>
            </a:r>
            <a:endParaRPr lang="en-US" sz="2800" dirty="0"/>
          </a:p>
        </p:txBody>
      </p:sp>
      <p:pic>
        <p:nvPicPr>
          <p:cNvPr id="4" name="Picture 3"/>
          <p:cNvPicPr>
            <a:picLocks noChangeAspect="1"/>
          </p:cNvPicPr>
          <p:nvPr/>
        </p:nvPicPr>
        <p:blipFill>
          <a:blip r:embed="rId2"/>
          <a:stretch>
            <a:fillRect/>
          </a:stretch>
        </p:blipFill>
        <p:spPr>
          <a:xfrm>
            <a:off x="6318451" y="1500267"/>
            <a:ext cx="5620264" cy="4351338"/>
          </a:xfrm>
          <a:prstGeom prst="rect">
            <a:avLst/>
          </a:prstGeom>
        </p:spPr>
      </p:pic>
      <p:pic>
        <p:nvPicPr>
          <p:cNvPr id="9" name="Content Placeholder 8"/>
          <p:cNvPicPr>
            <a:picLocks noGrp="1" noChangeAspect="1"/>
          </p:cNvPicPr>
          <p:nvPr>
            <p:ph idx="1"/>
          </p:nvPr>
        </p:nvPicPr>
        <p:blipFill>
          <a:blip r:embed="rId3"/>
          <a:stretch>
            <a:fillRect/>
          </a:stretch>
        </p:blipFill>
        <p:spPr>
          <a:xfrm>
            <a:off x="176216" y="1500267"/>
            <a:ext cx="5992558" cy="4351338"/>
          </a:xfrm>
          <a:prstGeom prst="rect">
            <a:avLst/>
          </a:prstGeom>
        </p:spPr>
      </p:pic>
    </p:spTree>
    <p:extLst>
      <p:ext uri="{BB962C8B-B14F-4D97-AF65-F5344CB8AC3E}">
        <p14:creationId xmlns:p14="http://schemas.microsoft.com/office/powerpoint/2010/main" val="4078936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53"/>
            <a:ext cx="10515600" cy="626548"/>
          </a:xfrm>
        </p:spPr>
        <p:txBody>
          <a:bodyPr>
            <a:normAutofit/>
          </a:bodyPr>
          <a:lstStyle/>
          <a:p>
            <a:r>
              <a:rPr lang="en-US" sz="2800" b="1" dirty="0" smtClean="0"/>
              <a:t>FACILITY CHARTS – WATER USAGE- WHS, WIS, WMS, WPS</a:t>
            </a:r>
            <a:endParaRPr lang="en-US" sz="2800" b="1" dirty="0"/>
          </a:p>
        </p:txBody>
      </p:sp>
      <p:pic>
        <p:nvPicPr>
          <p:cNvPr id="6" name="Content Placeholder 5"/>
          <p:cNvPicPr>
            <a:picLocks noGrp="1" noChangeAspect="1"/>
          </p:cNvPicPr>
          <p:nvPr>
            <p:ph idx="1"/>
          </p:nvPr>
        </p:nvPicPr>
        <p:blipFill>
          <a:blip r:embed="rId2"/>
          <a:stretch>
            <a:fillRect/>
          </a:stretch>
        </p:blipFill>
        <p:spPr>
          <a:xfrm>
            <a:off x="386970" y="2363172"/>
            <a:ext cx="3699027" cy="2260009"/>
          </a:xfrm>
          <a:prstGeom prst="rect">
            <a:avLst/>
          </a:prstGeom>
        </p:spPr>
      </p:pic>
      <p:pic>
        <p:nvPicPr>
          <p:cNvPr id="7" name="Picture 6"/>
          <p:cNvPicPr>
            <a:picLocks noChangeAspect="1"/>
          </p:cNvPicPr>
          <p:nvPr/>
        </p:nvPicPr>
        <p:blipFill>
          <a:blip r:embed="rId3"/>
          <a:stretch>
            <a:fillRect/>
          </a:stretch>
        </p:blipFill>
        <p:spPr>
          <a:xfrm>
            <a:off x="386970" y="4735168"/>
            <a:ext cx="3672495" cy="2017726"/>
          </a:xfrm>
          <a:prstGeom prst="rect">
            <a:avLst/>
          </a:prstGeom>
        </p:spPr>
      </p:pic>
      <p:pic>
        <p:nvPicPr>
          <p:cNvPr id="16" name="Picture 15"/>
          <p:cNvPicPr>
            <a:picLocks noChangeAspect="1"/>
          </p:cNvPicPr>
          <p:nvPr/>
        </p:nvPicPr>
        <p:blipFill>
          <a:blip r:embed="rId4"/>
          <a:stretch>
            <a:fillRect/>
          </a:stretch>
        </p:blipFill>
        <p:spPr>
          <a:xfrm>
            <a:off x="4423121" y="538729"/>
            <a:ext cx="3276044" cy="1979642"/>
          </a:xfrm>
          <a:prstGeom prst="rect">
            <a:avLst/>
          </a:prstGeom>
        </p:spPr>
      </p:pic>
      <p:pic>
        <p:nvPicPr>
          <p:cNvPr id="17" name="Picture 16"/>
          <p:cNvPicPr>
            <a:picLocks noChangeAspect="1"/>
          </p:cNvPicPr>
          <p:nvPr/>
        </p:nvPicPr>
        <p:blipFill>
          <a:blip r:embed="rId5"/>
          <a:stretch>
            <a:fillRect/>
          </a:stretch>
        </p:blipFill>
        <p:spPr>
          <a:xfrm>
            <a:off x="4409855" y="2635568"/>
            <a:ext cx="3276044" cy="1987613"/>
          </a:xfrm>
          <a:prstGeom prst="rect">
            <a:avLst/>
          </a:prstGeom>
        </p:spPr>
      </p:pic>
      <p:pic>
        <p:nvPicPr>
          <p:cNvPr id="18" name="Picture 17"/>
          <p:cNvPicPr>
            <a:picLocks noChangeAspect="1"/>
          </p:cNvPicPr>
          <p:nvPr/>
        </p:nvPicPr>
        <p:blipFill>
          <a:blip r:embed="rId6"/>
          <a:stretch>
            <a:fillRect/>
          </a:stretch>
        </p:blipFill>
        <p:spPr>
          <a:xfrm>
            <a:off x="4409855" y="4735168"/>
            <a:ext cx="3276044" cy="2017726"/>
          </a:xfrm>
          <a:prstGeom prst="rect">
            <a:avLst/>
          </a:prstGeom>
        </p:spPr>
      </p:pic>
      <p:pic>
        <p:nvPicPr>
          <p:cNvPr id="19" name="Picture 18"/>
          <p:cNvPicPr>
            <a:picLocks noChangeAspect="1"/>
          </p:cNvPicPr>
          <p:nvPr/>
        </p:nvPicPr>
        <p:blipFill>
          <a:blip r:embed="rId7"/>
          <a:stretch>
            <a:fillRect/>
          </a:stretch>
        </p:blipFill>
        <p:spPr>
          <a:xfrm>
            <a:off x="8036289" y="1074501"/>
            <a:ext cx="3580457" cy="2260009"/>
          </a:xfrm>
          <a:prstGeom prst="rect">
            <a:avLst/>
          </a:prstGeom>
        </p:spPr>
      </p:pic>
      <p:pic>
        <p:nvPicPr>
          <p:cNvPr id="20" name="Picture 19"/>
          <p:cNvPicPr>
            <a:picLocks noChangeAspect="1"/>
          </p:cNvPicPr>
          <p:nvPr/>
        </p:nvPicPr>
        <p:blipFill>
          <a:blip r:embed="rId8"/>
          <a:stretch>
            <a:fillRect/>
          </a:stretch>
        </p:blipFill>
        <p:spPr>
          <a:xfrm>
            <a:off x="8036289" y="3622261"/>
            <a:ext cx="3580456" cy="2273552"/>
          </a:xfrm>
          <a:prstGeom prst="rect">
            <a:avLst/>
          </a:prstGeom>
        </p:spPr>
      </p:pic>
      <p:sp>
        <p:nvSpPr>
          <p:cNvPr id="3" name="TextBox 2"/>
          <p:cNvSpPr txBox="1"/>
          <p:nvPr/>
        </p:nvSpPr>
        <p:spPr>
          <a:xfrm>
            <a:off x="518482" y="922184"/>
            <a:ext cx="3567515" cy="923330"/>
          </a:xfrm>
          <a:prstGeom prst="rect">
            <a:avLst/>
          </a:prstGeom>
          <a:noFill/>
        </p:spPr>
        <p:txBody>
          <a:bodyPr wrap="none" rtlCol="0">
            <a:spAutoFit/>
          </a:bodyPr>
          <a:lstStyle/>
          <a:p>
            <a:r>
              <a:rPr lang="en-US" dirty="0" smtClean="0"/>
              <a:t>Water billed every two months. </a:t>
            </a:r>
          </a:p>
          <a:p>
            <a:r>
              <a:rPr lang="en-US" dirty="0" smtClean="0"/>
              <a:t>Next update will be in March </a:t>
            </a:r>
          </a:p>
          <a:p>
            <a:r>
              <a:rPr lang="en-US" dirty="0" smtClean="0"/>
              <a:t>report for Jan and Feb Consumption</a:t>
            </a:r>
            <a:endParaRPr lang="en-US" dirty="0"/>
          </a:p>
        </p:txBody>
      </p:sp>
    </p:spTree>
    <p:extLst>
      <p:ext uri="{BB962C8B-B14F-4D97-AF65-F5344CB8AC3E}">
        <p14:creationId xmlns:p14="http://schemas.microsoft.com/office/powerpoint/2010/main" val="1695958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7000"/>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621776" y="467672"/>
            <a:ext cx="10615756" cy="5016758"/>
          </a:xfrm>
          <a:prstGeom prst="rect">
            <a:avLst/>
          </a:prstGeom>
          <a:noFill/>
        </p:spPr>
        <p:txBody>
          <a:bodyPr wrap="square" rtlCol="0">
            <a:spAutoFit/>
          </a:bodyPr>
          <a:lstStyle/>
          <a:p>
            <a:endParaRPr lang="en-US" sz="2000" dirty="0"/>
          </a:p>
          <a:p>
            <a:r>
              <a:rPr lang="en-US" sz="2000" u="sng" dirty="0" smtClean="0"/>
              <a:t>Accidents for the </a:t>
            </a:r>
            <a:r>
              <a:rPr lang="en-US" sz="2000" u="sng" dirty="0" smtClean="0"/>
              <a:t>Month </a:t>
            </a:r>
            <a:endParaRPr lang="en-US" sz="2000" u="sng" dirty="0" smtClean="0"/>
          </a:p>
          <a:p>
            <a:r>
              <a:rPr lang="en-US" sz="2000" dirty="0" smtClean="0"/>
              <a:t>There were a total of 17 injuries in the month of December-2 students and 15 staff members. A large spike in staff related incidents and accidents were noted at WPS.  </a:t>
            </a:r>
            <a:endParaRPr lang="en-US" sz="2000" dirty="0"/>
          </a:p>
          <a:p>
            <a:endParaRPr lang="en-US" sz="2000" u="sng" dirty="0" smtClean="0"/>
          </a:p>
          <a:p>
            <a:r>
              <a:rPr lang="en-US" sz="2000" u="sng" dirty="0" smtClean="0"/>
              <a:t>Staff Accidents/Incidents (15)</a:t>
            </a:r>
          </a:p>
          <a:p>
            <a:pPr marL="342900" indent="-342900">
              <a:buFont typeface="Arial" panose="020B0604020202020204" pitchFamily="34" charset="0"/>
              <a:buChar char="•"/>
            </a:pPr>
            <a:r>
              <a:rPr lang="en-US" sz="2000" dirty="0" smtClean="0"/>
              <a:t>WPS – Students kicked/punched IA’s multiple times (14 events with varying injuries).</a:t>
            </a:r>
          </a:p>
          <a:p>
            <a:pPr marL="342900" indent="-342900">
              <a:buFont typeface="Arial" panose="020B0604020202020204" pitchFamily="34" charset="0"/>
              <a:buChar char="•"/>
            </a:pPr>
            <a:r>
              <a:rPr lang="en-US" sz="2000" dirty="0" smtClean="0"/>
              <a:t>WIS – Employee slipped on stair while cleaning </a:t>
            </a:r>
          </a:p>
          <a:p>
            <a:endParaRPr lang="en-US" sz="2000" dirty="0"/>
          </a:p>
          <a:p>
            <a:r>
              <a:rPr lang="en-US" sz="2000" u="sng" dirty="0" smtClean="0"/>
              <a:t>Student </a:t>
            </a:r>
            <a:r>
              <a:rPr lang="en-US" sz="2000" u="sng" dirty="0" smtClean="0"/>
              <a:t>Accidents/Injuries </a:t>
            </a:r>
            <a:r>
              <a:rPr lang="en-US" sz="2000" u="sng" dirty="0" smtClean="0"/>
              <a:t>(2) </a:t>
            </a:r>
          </a:p>
          <a:p>
            <a:pPr marL="342900" indent="-342900">
              <a:buFont typeface="Arial" panose="020B0604020202020204" pitchFamily="34" charset="0"/>
              <a:buChar char="•"/>
            </a:pPr>
            <a:r>
              <a:rPr lang="en-US" sz="2000" dirty="0"/>
              <a:t>WHS – Student hurt shoulder while wrestling.</a:t>
            </a:r>
          </a:p>
          <a:p>
            <a:pPr marL="342900" indent="-342900">
              <a:buFont typeface="Arial" panose="020B0604020202020204" pitchFamily="34" charset="0"/>
              <a:buChar char="•"/>
            </a:pPr>
            <a:r>
              <a:rPr lang="en-US" sz="2000" dirty="0" smtClean="0"/>
              <a:t>WHS – Student ran into wall during practice </a:t>
            </a:r>
            <a:r>
              <a:rPr lang="en-US" sz="2000" dirty="0" smtClean="0"/>
              <a:t>game and </a:t>
            </a:r>
            <a:r>
              <a:rPr lang="en-US" sz="2000" dirty="0" smtClean="0"/>
              <a:t>injured head (concussion assessment completed)   </a:t>
            </a:r>
            <a:endParaRPr lang="en-US" sz="2000" dirty="0"/>
          </a:p>
          <a:p>
            <a:pPr marL="342900" indent="-342900">
              <a:buFont typeface="Arial" panose="020B0604020202020204" pitchFamily="34" charset="0"/>
              <a:buChar char="•"/>
            </a:pPr>
            <a:endParaRPr lang="en-US" sz="2000" dirty="0" smtClean="0"/>
          </a:p>
          <a:p>
            <a:endParaRPr lang="en-US" sz="2000" dirty="0"/>
          </a:p>
          <a:p>
            <a:endParaRPr lang="en-US" sz="2000" b="1" u="sng" dirty="0"/>
          </a:p>
        </p:txBody>
      </p:sp>
      <p:sp>
        <p:nvSpPr>
          <p:cNvPr id="5" name="TextBox 4"/>
          <p:cNvSpPr txBox="1"/>
          <p:nvPr/>
        </p:nvSpPr>
        <p:spPr>
          <a:xfrm>
            <a:off x="312110" y="206062"/>
            <a:ext cx="1324080" cy="523220"/>
          </a:xfrm>
          <a:prstGeom prst="rect">
            <a:avLst/>
          </a:prstGeom>
          <a:noFill/>
        </p:spPr>
        <p:txBody>
          <a:bodyPr wrap="none" rtlCol="0">
            <a:spAutoFit/>
          </a:bodyPr>
          <a:lstStyle/>
          <a:p>
            <a:r>
              <a:rPr lang="en-US" sz="2800" i="1" dirty="0" smtClean="0"/>
              <a:t>SAFETY </a:t>
            </a:r>
            <a:endParaRPr lang="en-US" sz="2800" i="1" dirty="0"/>
          </a:p>
        </p:txBody>
      </p:sp>
    </p:spTree>
    <p:extLst>
      <p:ext uri="{BB962C8B-B14F-4D97-AF65-F5344CB8AC3E}">
        <p14:creationId xmlns:p14="http://schemas.microsoft.com/office/powerpoint/2010/main" val="3193311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12110" y="0"/>
            <a:ext cx="2549609" cy="523220"/>
          </a:xfrm>
          <a:prstGeom prst="rect">
            <a:avLst/>
          </a:prstGeom>
          <a:noFill/>
        </p:spPr>
        <p:txBody>
          <a:bodyPr wrap="none" rtlCol="0">
            <a:spAutoFit/>
          </a:bodyPr>
          <a:lstStyle/>
          <a:p>
            <a:r>
              <a:rPr lang="en-US" sz="2800" i="1" dirty="0" smtClean="0"/>
              <a:t>SAFETY CHARTS </a:t>
            </a:r>
            <a:endParaRPr lang="en-US" sz="2800" i="1" dirty="0"/>
          </a:p>
        </p:txBody>
      </p:sp>
      <p:pic>
        <p:nvPicPr>
          <p:cNvPr id="6" name="Picture 5"/>
          <p:cNvPicPr>
            <a:picLocks noChangeAspect="1"/>
          </p:cNvPicPr>
          <p:nvPr/>
        </p:nvPicPr>
        <p:blipFill>
          <a:blip r:embed="rId2"/>
          <a:stretch>
            <a:fillRect/>
          </a:stretch>
        </p:blipFill>
        <p:spPr>
          <a:xfrm>
            <a:off x="980243" y="666871"/>
            <a:ext cx="4541914" cy="2786113"/>
          </a:xfrm>
          <a:prstGeom prst="rect">
            <a:avLst/>
          </a:prstGeom>
        </p:spPr>
      </p:pic>
      <p:pic>
        <p:nvPicPr>
          <p:cNvPr id="9" name="Picture 8"/>
          <p:cNvPicPr>
            <a:picLocks noChangeAspect="1"/>
          </p:cNvPicPr>
          <p:nvPr/>
        </p:nvPicPr>
        <p:blipFill>
          <a:blip r:embed="rId3"/>
          <a:stretch>
            <a:fillRect/>
          </a:stretch>
        </p:blipFill>
        <p:spPr>
          <a:xfrm>
            <a:off x="980244" y="3657599"/>
            <a:ext cx="4541914" cy="2964452"/>
          </a:xfrm>
          <a:prstGeom prst="rect">
            <a:avLst/>
          </a:prstGeom>
        </p:spPr>
      </p:pic>
      <p:pic>
        <p:nvPicPr>
          <p:cNvPr id="10" name="Picture 9"/>
          <p:cNvPicPr>
            <a:picLocks noChangeAspect="1"/>
          </p:cNvPicPr>
          <p:nvPr/>
        </p:nvPicPr>
        <p:blipFill>
          <a:blip r:embed="rId4"/>
          <a:stretch>
            <a:fillRect/>
          </a:stretch>
        </p:blipFill>
        <p:spPr>
          <a:xfrm>
            <a:off x="6066341" y="3657599"/>
            <a:ext cx="4535817" cy="2964452"/>
          </a:xfrm>
          <a:prstGeom prst="rect">
            <a:avLst/>
          </a:prstGeom>
        </p:spPr>
      </p:pic>
      <p:pic>
        <p:nvPicPr>
          <p:cNvPr id="14" name="Picture 13"/>
          <p:cNvPicPr>
            <a:picLocks noChangeAspect="1"/>
          </p:cNvPicPr>
          <p:nvPr/>
        </p:nvPicPr>
        <p:blipFill>
          <a:blip r:embed="rId5"/>
          <a:stretch>
            <a:fillRect/>
          </a:stretch>
        </p:blipFill>
        <p:spPr>
          <a:xfrm>
            <a:off x="6066341" y="666871"/>
            <a:ext cx="4541914" cy="2755631"/>
          </a:xfrm>
          <a:prstGeom prst="rect">
            <a:avLst/>
          </a:prstGeom>
        </p:spPr>
      </p:pic>
    </p:spTree>
    <p:extLst>
      <p:ext uri="{BB962C8B-B14F-4D97-AF65-F5344CB8AC3E}">
        <p14:creationId xmlns:p14="http://schemas.microsoft.com/office/powerpoint/2010/main" val="12491805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10709</TotalTime>
  <Words>495</Words>
  <Application>Microsoft Office PowerPoint</Application>
  <PresentationFormat>Widescreen</PresentationFormat>
  <Paragraphs>36</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Times New Roman</vt:lpstr>
      <vt:lpstr>Office Theme</vt:lpstr>
      <vt:lpstr>Woodland Public Schools</vt:lpstr>
      <vt:lpstr>PowerPoint Presentation</vt:lpstr>
      <vt:lpstr>FACILITIES REPORT continued  </vt:lpstr>
      <vt:lpstr>FACILITY CHARTS – POWER COST AND WORK ORDER STATUS</vt:lpstr>
      <vt:lpstr>FACILITY CHARTS – WATER USAGE- WHS, WIS, WMS, WPS</vt:lpstr>
      <vt:lpstr>PowerPoint Presentation</vt:lpstr>
      <vt:lpstr>PowerPoint Presentation</vt:lpstr>
    </vt:vector>
  </TitlesOfParts>
  <Company>Woodland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Facilities and Safety</dc:title>
  <dc:creator>Landrigan, Scott</dc:creator>
  <cp:lastModifiedBy>Steen, Tegan</cp:lastModifiedBy>
  <cp:revision>146</cp:revision>
  <dcterms:created xsi:type="dcterms:W3CDTF">2016-04-19T23:51:26Z</dcterms:created>
  <dcterms:modified xsi:type="dcterms:W3CDTF">2017-02-22T23:37:25Z</dcterms:modified>
</cp:coreProperties>
</file>